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98" r:id="rId5"/>
    <p:sldId id="292" r:id="rId6"/>
    <p:sldId id="284" r:id="rId7"/>
    <p:sldId id="297" r:id="rId8"/>
    <p:sldId id="293" r:id="rId9"/>
    <p:sldId id="300" r:id="rId10"/>
    <p:sldId id="304" r:id="rId11"/>
    <p:sldId id="306" r:id="rId12"/>
    <p:sldId id="318" r:id="rId13"/>
    <p:sldId id="312" r:id="rId14"/>
    <p:sldId id="311" r:id="rId15"/>
    <p:sldId id="30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581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30" autoAdjust="0"/>
  </p:normalViewPr>
  <p:slideViewPr>
    <p:cSldViewPr snapToGrid="0">
      <p:cViewPr varScale="1">
        <p:scale>
          <a:sx n="75" d="100"/>
          <a:sy n="75" d="100"/>
        </p:scale>
        <p:origin x="974" y="48"/>
      </p:cViewPr>
      <p:guideLst/>
    </p:cSldViewPr>
  </p:slideViewPr>
  <p:outlineViewPr>
    <p:cViewPr>
      <p:scale>
        <a:sx n="33" d="100"/>
        <a:sy n="33" d="100"/>
      </p:scale>
      <p:origin x="0" y="-9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4445F9-FEEC-4340-A4F5-FA36D2898523}" type="doc">
      <dgm:prSet loTypeId="urn:microsoft.com/office/officeart/2005/8/layout/vList2" loCatId="list" qsTypeId="urn:microsoft.com/office/officeart/2005/8/quickstyle/3d3" qsCatId="3D" csTypeId="urn:microsoft.com/office/officeart/2005/8/colors/accent6_4" csCatId="accent6" phldr="1"/>
      <dgm:spPr/>
      <dgm:t>
        <a:bodyPr/>
        <a:lstStyle/>
        <a:p>
          <a:endParaRPr lang="en-US"/>
        </a:p>
      </dgm:t>
    </dgm:pt>
    <dgm:pt modelId="{851374A5-BBED-43C5-BC1B-210C63178BF1}">
      <dgm:prSet/>
      <dgm:spPr/>
      <dgm:t>
        <a:bodyPr/>
        <a:lstStyle/>
        <a:p>
          <a:r>
            <a:rPr lang="en-US" dirty="0"/>
            <a:t>Team</a:t>
          </a:r>
        </a:p>
      </dgm:t>
    </dgm:pt>
    <dgm:pt modelId="{09F39EAA-8A1E-4C40-81C1-E157E5C7D72A}" type="parTrans" cxnId="{CADD004D-AF70-4256-98DF-EF5DBAB7A2F9}">
      <dgm:prSet/>
      <dgm:spPr/>
      <dgm:t>
        <a:bodyPr/>
        <a:lstStyle/>
        <a:p>
          <a:endParaRPr lang="en-US"/>
        </a:p>
      </dgm:t>
    </dgm:pt>
    <dgm:pt modelId="{3EDEAA4F-B2B8-4DA6-8C99-08B95C68FD8B}" type="sibTrans" cxnId="{CADD004D-AF70-4256-98DF-EF5DBAB7A2F9}">
      <dgm:prSet/>
      <dgm:spPr/>
      <dgm:t>
        <a:bodyPr/>
        <a:lstStyle/>
        <a:p>
          <a:endParaRPr lang="en-US"/>
        </a:p>
      </dgm:t>
    </dgm:pt>
    <dgm:pt modelId="{8D3FDACD-B1DB-49BC-9CCB-8671ECF8A395}" type="pres">
      <dgm:prSet presAssocID="{F44445F9-FEEC-4340-A4F5-FA36D2898523}" presName="linear" presStyleCnt="0">
        <dgm:presLayoutVars>
          <dgm:animLvl val="lvl"/>
          <dgm:resizeHandles val="exact"/>
        </dgm:presLayoutVars>
      </dgm:prSet>
      <dgm:spPr/>
    </dgm:pt>
    <dgm:pt modelId="{A6CFD296-ABBA-44B0-B57B-8E0A0685347A}" type="pres">
      <dgm:prSet presAssocID="{851374A5-BBED-43C5-BC1B-210C63178BF1}" presName="parentText" presStyleLbl="node1" presStyleIdx="0" presStyleCnt="1" custScaleY="102656">
        <dgm:presLayoutVars>
          <dgm:chMax val="0"/>
          <dgm:bulletEnabled val="1"/>
        </dgm:presLayoutVars>
      </dgm:prSet>
      <dgm:spPr/>
    </dgm:pt>
  </dgm:ptLst>
  <dgm:cxnLst>
    <dgm:cxn modelId="{79790D04-4667-427F-A758-ED4AFB3423BC}" type="presOf" srcId="{851374A5-BBED-43C5-BC1B-210C63178BF1}" destId="{A6CFD296-ABBA-44B0-B57B-8E0A0685347A}" srcOrd="0" destOrd="0" presId="urn:microsoft.com/office/officeart/2005/8/layout/vList2"/>
    <dgm:cxn modelId="{CADD004D-AF70-4256-98DF-EF5DBAB7A2F9}" srcId="{F44445F9-FEEC-4340-A4F5-FA36D2898523}" destId="{851374A5-BBED-43C5-BC1B-210C63178BF1}" srcOrd="0" destOrd="0" parTransId="{09F39EAA-8A1E-4C40-81C1-E157E5C7D72A}" sibTransId="{3EDEAA4F-B2B8-4DA6-8C99-08B95C68FD8B}"/>
    <dgm:cxn modelId="{95A21DF2-EA4C-4662-ADEA-A0409A416A79}" type="presOf" srcId="{F44445F9-FEEC-4340-A4F5-FA36D2898523}" destId="{8D3FDACD-B1DB-49BC-9CCB-8671ECF8A395}" srcOrd="0" destOrd="0" presId="urn:microsoft.com/office/officeart/2005/8/layout/vList2"/>
    <dgm:cxn modelId="{18A61639-3B11-454A-8EC5-60A97A159DED}" type="presParOf" srcId="{8D3FDACD-B1DB-49BC-9CCB-8671ECF8A395}" destId="{A6CFD296-ABBA-44B0-B57B-8E0A0685347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BDF40F-FBCE-4E5E-A0EF-580306A41F30}" type="doc">
      <dgm:prSet loTypeId="urn:microsoft.com/office/officeart/2005/8/layout/vList2" loCatId="list" qsTypeId="urn:microsoft.com/office/officeart/2005/8/quickstyle/simple1" qsCatId="simple" csTypeId="urn:microsoft.com/office/officeart/2005/8/colors/accent0_2" csCatId="mainScheme"/>
      <dgm:spPr/>
      <dgm:t>
        <a:bodyPr/>
        <a:lstStyle/>
        <a:p>
          <a:endParaRPr lang="en-US"/>
        </a:p>
      </dgm:t>
    </dgm:pt>
    <dgm:pt modelId="{BD6C187E-3D7E-4C10-A01C-719C4D1DCBF2}">
      <dgm:prSet/>
      <dgm:spPr/>
      <dgm:t>
        <a:bodyPr/>
        <a:lstStyle/>
        <a:p>
          <a:r>
            <a:rPr lang="en-US"/>
            <a:t>Alex Chao</a:t>
          </a:r>
        </a:p>
      </dgm:t>
    </dgm:pt>
    <dgm:pt modelId="{D449789B-621E-461D-9174-F91B4B93F719}" type="parTrans" cxnId="{5B456836-4A3D-4353-94B5-3FF4BE449692}">
      <dgm:prSet/>
      <dgm:spPr/>
      <dgm:t>
        <a:bodyPr/>
        <a:lstStyle/>
        <a:p>
          <a:endParaRPr lang="en-US"/>
        </a:p>
      </dgm:t>
    </dgm:pt>
    <dgm:pt modelId="{9689347C-8E40-4DA5-ACAA-774CEA8DB17D}" type="sibTrans" cxnId="{5B456836-4A3D-4353-94B5-3FF4BE449692}">
      <dgm:prSet/>
      <dgm:spPr/>
      <dgm:t>
        <a:bodyPr/>
        <a:lstStyle/>
        <a:p>
          <a:endParaRPr lang="en-US"/>
        </a:p>
      </dgm:t>
    </dgm:pt>
    <dgm:pt modelId="{2FF7AB5C-8692-4E40-88B8-5DBA18DB7781}">
      <dgm:prSet/>
      <dgm:spPr/>
      <dgm:t>
        <a:bodyPr/>
        <a:lstStyle/>
        <a:p>
          <a:r>
            <a:rPr lang="en-US"/>
            <a:t>Evan Johnson</a:t>
          </a:r>
        </a:p>
      </dgm:t>
    </dgm:pt>
    <dgm:pt modelId="{F9F4584B-A807-4A73-B295-2ACB8C9066A1}" type="parTrans" cxnId="{1DDF6F73-5C83-40EE-8C9A-9F5A04463895}">
      <dgm:prSet/>
      <dgm:spPr/>
      <dgm:t>
        <a:bodyPr/>
        <a:lstStyle/>
        <a:p>
          <a:endParaRPr lang="en-US"/>
        </a:p>
      </dgm:t>
    </dgm:pt>
    <dgm:pt modelId="{52916DEC-EFE7-4022-8135-BD3DD91F68D6}" type="sibTrans" cxnId="{1DDF6F73-5C83-40EE-8C9A-9F5A04463895}">
      <dgm:prSet/>
      <dgm:spPr/>
      <dgm:t>
        <a:bodyPr/>
        <a:lstStyle/>
        <a:p>
          <a:endParaRPr lang="en-US"/>
        </a:p>
      </dgm:t>
    </dgm:pt>
    <dgm:pt modelId="{E54FEBFC-2B88-47B9-A80E-A0E9EE3E8D88}">
      <dgm:prSet/>
      <dgm:spPr/>
      <dgm:t>
        <a:bodyPr/>
        <a:lstStyle/>
        <a:p>
          <a:r>
            <a:rPr lang="en-US"/>
            <a:t>Jake Hatcher</a:t>
          </a:r>
        </a:p>
      </dgm:t>
    </dgm:pt>
    <dgm:pt modelId="{DCF4296C-76CB-42A9-B411-66A147DA85DF}" type="parTrans" cxnId="{307A7F54-6363-4C2E-B75A-CFE825AFBA8B}">
      <dgm:prSet/>
      <dgm:spPr/>
      <dgm:t>
        <a:bodyPr/>
        <a:lstStyle/>
        <a:p>
          <a:endParaRPr lang="en-US"/>
        </a:p>
      </dgm:t>
    </dgm:pt>
    <dgm:pt modelId="{4B8BFFE8-F521-4D57-84CE-BBD3753F4D8A}" type="sibTrans" cxnId="{307A7F54-6363-4C2E-B75A-CFE825AFBA8B}">
      <dgm:prSet/>
      <dgm:spPr/>
      <dgm:t>
        <a:bodyPr/>
        <a:lstStyle/>
        <a:p>
          <a:endParaRPr lang="en-US"/>
        </a:p>
      </dgm:t>
    </dgm:pt>
    <dgm:pt modelId="{61433CFD-3A5B-4F2F-A549-09F542FBFEBF}">
      <dgm:prSet/>
      <dgm:spPr/>
      <dgm:t>
        <a:bodyPr/>
        <a:lstStyle/>
        <a:p>
          <a:r>
            <a:rPr lang="en-US"/>
            <a:t>Mohammed Bedreddine</a:t>
          </a:r>
        </a:p>
      </dgm:t>
    </dgm:pt>
    <dgm:pt modelId="{5A5BFF11-4E2D-4AA3-8A30-3A04C8B12382}" type="parTrans" cxnId="{B4D7E9FC-9375-494D-A0AB-78489C23B27D}">
      <dgm:prSet/>
      <dgm:spPr/>
      <dgm:t>
        <a:bodyPr/>
        <a:lstStyle/>
        <a:p>
          <a:endParaRPr lang="en-US"/>
        </a:p>
      </dgm:t>
    </dgm:pt>
    <dgm:pt modelId="{B9CEE623-E743-4032-944D-94507439201B}" type="sibTrans" cxnId="{B4D7E9FC-9375-494D-A0AB-78489C23B27D}">
      <dgm:prSet/>
      <dgm:spPr/>
      <dgm:t>
        <a:bodyPr/>
        <a:lstStyle/>
        <a:p>
          <a:endParaRPr lang="en-US"/>
        </a:p>
      </dgm:t>
    </dgm:pt>
    <dgm:pt modelId="{F8C780D8-933D-4527-85F4-843CE44F1682}">
      <dgm:prSet/>
      <dgm:spPr/>
      <dgm:t>
        <a:bodyPr/>
        <a:lstStyle/>
        <a:p>
          <a:r>
            <a:rPr lang="en-US"/>
            <a:t>Nand Kishore Sagi</a:t>
          </a:r>
        </a:p>
      </dgm:t>
    </dgm:pt>
    <dgm:pt modelId="{FFCF4AB4-3342-4EC9-8552-FF2BF3301ACB}" type="parTrans" cxnId="{752473B2-6A36-442F-B0E7-9CDDD3F81FE3}">
      <dgm:prSet/>
      <dgm:spPr/>
      <dgm:t>
        <a:bodyPr/>
        <a:lstStyle/>
        <a:p>
          <a:endParaRPr lang="en-US"/>
        </a:p>
      </dgm:t>
    </dgm:pt>
    <dgm:pt modelId="{BBEDCBF4-EEA8-47F6-ABFB-EBF272496931}" type="sibTrans" cxnId="{752473B2-6A36-442F-B0E7-9CDDD3F81FE3}">
      <dgm:prSet/>
      <dgm:spPr/>
      <dgm:t>
        <a:bodyPr/>
        <a:lstStyle/>
        <a:p>
          <a:endParaRPr lang="en-US"/>
        </a:p>
      </dgm:t>
    </dgm:pt>
    <dgm:pt modelId="{32E9391E-1971-4F26-9ADE-81F3EFF29583}">
      <dgm:prSet/>
      <dgm:spPr/>
      <dgm:t>
        <a:bodyPr/>
        <a:lstStyle/>
        <a:p>
          <a:r>
            <a:rPr lang="en-US"/>
            <a:t>Rima Susan Philip</a:t>
          </a:r>
        </a:p>
      </dgm:t>
    </dgm:pt>
    <dgm:pt modelId="{4EB86B9A-0B66-4400-93CE-501D9DDBEF5A}" type="parTrans" cxnId="{6A7F1654-9906-49BD-BE16-970CF6306431}">
      <dgm:prSet/>
      <dgm:spPr/>
      <dgm:t>
        <a:bodyPr/>
        <a:lstStyle/>
        <a:p>
          <a:endParaRPr lang="en-US"/>
        </a:p>
      </dgm:t>
    </dgm:pt>
    <dgm:pt modelId="{BB90535C-B655-4EB5-8C5C-F7C86F1AAD90}" type="sibTrans" cxnId="{6A7F1654-9906-49BD-BE16-970CF6306431}">
      <dgm:prSet/>
      <dgm:spPr/>
      <dgm:t>
        <a:bodyPr/>
        <a:lstStyle/>
        <a:p>
          <a:endParaRPr lang="en-US"/>
        </a:p>
      </dgm:t>
    </dgm:pt>
    <dgm:pt modelId="{7771A048-636B-4B53-AAF1-D3A275F8CA09}" type="pres">
      <dgm:prSet presAssocID="{B6BDF40F-FBCE-4E5E-A0EF-580306A41F30}" presName="linear" presStyleCnt="0">
        <dgm:presLayoutVars>
          <dgm:animLvl val="lvl"/>
          <dgm:resizeHandles val="exact"/>
        </dgm:presLayoutVars>
      </dgm:prSet>
      <dgm:spPr/>
    </dgm:pt>
    <dgm:pt modelId="{B83A6175-B532-4AF9-8F51-3EF3CF306F76}" type="pres">
      <dgm:prSet presAssocID="{BD6C187E-3D7E-4C10-A01C-719C4D1DCBF2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5D4759FB-17FE-43AE-944C-9D2178ABCB33}" type="pres">
      <dgm:prSet presAssocID="{9689347C-8E40-4DA5-ACAA-774CEA8DB17D}" presName="spacer" presStyleCnt="0"/>
      <dgm:spPr/>
    </dgm:pt>
    <dgm:pt modelId="{2DEF4E0A-454E-41B4-AFE5-723415E387EC}" type="pres">
      <dgm:prSet presAssocID="{2FF7AB5C-8692-4E40-88B8-5DBA18DB7781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DF6CE499-73DE-4F99-8AF9-F0C15A3B2924}" type="pres">
      <dgm:prSet presAssocID="{52916DEC-EFE7-4022-8135-BD3DD91F68D6}" presName="spacer" presStyleCnt="0"/>
      <dgm:spPr/>
    </dgm:pt>
    <dgm:pt modelId="{8D4D32F0-3417-4D59-B88D-6E8D12424623}" type="pres">
      <dgm:prSet presAssocID="{E54FEBFC-2B88-47B9-A80E-A0E9EE3E8D88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2F2603F0-06AB-4E95-88CA-A78CCCD8F11C}" type="pres">
      <dgm:prSet presAssocID="{4B8BFFE8-F521-4D57-84CE-BBD3753F4D8A}" presName="spacer" presStyleCnt="0"/>
      <dgm:spPr/>
    </dgm:pt>
    <dgm:pt modelId="{FA383F43-4E5D-4C6F-9EC5-3EFD87256ADB}" type="pres">
      <dgm:prSet presAssocID="{61433CFD-3A5B-4F2F-A549-09F542FBFEBF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38BD83AB-DF2C-490F-8184-CDEF1A8DCDF8}" type="pres">
      <dgm:prSet presAssocID="{B9CEE623-E743-4032-944D-94507439201B}" presName="spacer" presStyleCnt="0"/>
      <dgm:spPr/>
    </dgm:pt>
    <dgm:pt modelId="{0F324717-A32C-435B-AD4D-B69352BADFCC}" type="pres">
      <dgm:prSet presAssocID="{F8C780D8-933D-4527-85F4-843CE44F1682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17EB5E4-4CC2-4886-A230-3CA8740882F6}" type="pres">
      <dgm:prSet presAssocID="{BBEDCBF4-EEA8-47F6-ABFB-EBF272496931}" presName="spacer" presStyleCnt="0"/>
      <dgm:spPr/>
    </dgm:pt>
    <dgm:pt modelId="{895F4A7B-9EEF-4432-AB7A-21FE8370842E}" type="pres">
      <dgm:prSet presAssocID="{32E9391E-1971-4F26-9ADE-81F3EFF29583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E6ED9500-5FEB-4F73-B1F4-AE93318C464D}" type="presOf" srcId="{61433CFD-3A5B-4F2F-A549-09F542FBFEBF}" destId="{FA383F43-4E5D-4C6F-9EC5-3EFD87256ADB}" srcOrd="0" destOrd="0" presId="urn:microsoft.com/office/officeart/2005/8/layout/vList2"/>
    <dgm:cxn modelId="{5638B20F-49EF-43A8-AA90-C5F569A579AD}" type="presOf" srcId="{F8C780D8-933D-4527-85F4-843CE44F1682}" destId="{0F324717-A32C-435B-AD4D-B69352BADFCC}" srcOrd="0" destOrd="0" presId="urn:microsoft.com/office/officeart/2005/8/layout/vList2"/>
    <dgm:cxn modelId="{5B456836-4A3D-4353-94B5-3FF4BE449692}" srcId="{B6BDF40F-FBCE-4E5E-A0EF-580306A41F30}" destId="{BD6C187E-3D7E-4C10-A01C-719C4D1DCBF2}" srcOrd="0" destOrd="0" parTransId="{D449789B-621E-461D-9174-F91B4B93F719}" sibTransId="{9689347C-8E40-4DA5-ACAA-774CEA8DB17D}"/>
    <dgm:cxn modelId="{1DDF6F73-5C83-40EE-8C9A-9F5A04463895}" srcId="{B6BDF40F-FBCE-4E5E-A0EF-580306A41F30}" destId="{2FF7AB5C-8692-4E40-88B8-5DBA18DB7781}" srcOrd="1" destOrd="0" parTransId="{F9F4584B-A807-4A73-B295-2ACB8C9066A1}" sibTransId="{52916DEC-EFE7-4022-8135-BD3DD91F68D6}"/>
    <dgm:cxn modelId="{6A7F1654-9906-49BD-BE16-970CF6306431}" srcId="{B6BDF40F-FBCE-4E5E-A0EF-580306A41F30}" destId="{32E9391E-1971-4F26-9ADE-81F3EFF29583}" srcOrd="5" destOrd="0" parTransId="{4EB86B9A-0B66-4400-93CE-501D9DDBEF5A}" sibTransId="{BB90535C-B655-4EB5-8C5C-F7C86F1AAD90}"/>
    <dgm:cxn modelId="{307A7F54-6363-4C2E-B75A-CFE825AFBA8B}" srcId="{B6BDF40F-FBCE-4E5E-A0EF-580306A41F30}" destId="{E54FEBFC-2B88-47B9-A80E-A0E9EE3E8D88}" srcOrd="2" destOrd="0" parTransId="{DCF4296C-76CB-42A9-B411-66A147DA85DF}" sibTransId="{4B8BFFE8-F521-4D57-84CE-BBD3753F4D8A}"/>
    <dgm:cxn modelId="{67281990-0081-4FB0-B07F-24DE4C16EB4A}" type="presOf" srcId="{2FF7AB5C-8692-4E40-88B8-5DBA18DB7781}" destId="{2DEF4E0A-454E-41B4-AFE5-723415E387EC}" srcOrd="0" destOrd="0" presId="urn:microsoft.com/office/officeart/2005/8/layout/vList2"/>
    <dgm:cxn modelId="{752473B2-6A36-442F-B0E7-9CDDD3F81FE3}" srcId="{B6BDF40F-FBCE-4E5E-A0EF-580306A41F30}" destId="{F8C780D8-933D-4527-85F4-843CE44F1682}" srcOrd="4" destOrd="0" parTransId="{FFCF4AB4-3342-4EC9-8552-FF2BF3301ACB}" sibTransId="{BBEDCBF4-EEA8-47F6-ABFB-EBF272496931}"/>
    <dgm:cxn modelId="{07D36CB3-7C12-435F-9FEB-7F4E743E7AA1}" type="presOf" srcId="{32E9391E-1971-4F26-9ADE-81F3EFF29583}" destId="{895F4A7B-9EEF-4432-AB7A-21FE8370842E}" srcOrd="0" destOrd="0" presId="urn:microsoft.com/office/officeart/2005/8/layout/vList2"/>
    <dgm:cxn modelId="{52E5EDDB-0C06-4613-B81D-D75999F4FDE1}" type="presOf" srcId="{BD6C187E-3D7E-4C10-A01C-719C4D1DCBF2}" destId="{B83A6175-B532-4AF9-8F51-3EF3CF306F76}" srcOrd="0" destOrd="0" presId="urn:microsoft.com/office/officeart/2005/8/layout/vList2"/>
    <dgm:cxn modelId="{5048AEDC-6F5F-4A67-98F9-B3B3D3E060F9}" type="presOf" srcId="{B6BDF40F-FBCE-4E5E-A0EF-580306A41F30}" destId="{7771A048-636B-4B53-AAF1-D3A275F8CA09}" srcOrd="0" destOrd="0" presId="urn:microsoft.com/office/officeart/2005/8/layout/vList2"/>
    <dgm:cxn modelId="{F30549E3-4BC3-4DDF-B3AC-444B0C5B8209}" type="presOf" srcId="{E54FEBFC-2B88-47B9-A80E-A0E9EE3E8D88}" destId="{8D4D32F0-3417-4D59-B88D-6E8D12424623}" srcOrd="0" destOrd="0" presId="urn:microsoft.com/office/officeart/2005/8/layout/vList2"/>
    <dgm:cxn modelId="{B4D7E9FC-9375-494D-A0AB-78489C23B27D}" srcId="{B6BDF40F-FBCE-4E5E-A0EF-580306A41F30}" destId="{61433CFD-3A5B-4F2F-A549-09F542FBFEBF}" srcOrd="3" destOrd="0" parTransId="{5A5BFF11-4E2D-4AA3-8A30-3A04C8B12382}" sibTransId="{B9CEE623-E743-4032-944D-94507439201B}"/>
    <dgm:cxn modelId="{7D875297-EECB-42DD-87E4-11650088753F}" type="presParOf" srcId="{7771A048-636B-4B53-AAF1-D3A275F8CA09}" destId="{B83A6175-B532-4AF9-8F51-3EF3CF306F76}" srcOrd="0" destOrd="0" presId="urn:microsoft.com/office/officeart/2005/8/layout/vList2"/>
    <dgm:cxn modelId="{5A09CCB6-9103-4F71-A2BA-4792B6D754F3}" type="presParOf" srcId="{7771A048-636B-4B53-AAF1-D3A275F8CA09}" destId="{5D4759FB-17FE-43AE-944C-9D2178ABCB33}" srcOrd="1" destOrd="0" presId="urn:microsoft.com/office/officeart/2005/8/layout/vList2"/>
    <dgm:cxn modelId="{60DA310E-3DB1-4631-A119-4A1FA3CF4CAE}" type="presParOf" srcId="{7771A048-636B-4B53-AAF1-D3A275F8CA09}" destId="{2DEF4E0A-454E-41B4-AFE5-723415E387EC}" srcOrd="2" destOrd="0" presId="urn:microsoft.com/office/officeart/2005/8/layout/vList2"/>
    <dgm:cxn modelId="{2E7AB6FB-6893-490F-968A-4D11A444A576}" type="presParOf" srcId="{7771A048-636B-4B53-AAF1-D3A275F8CA09}" destId="{DF6CE499-73DE-4F99-8AF9-F0C15A3B2924}" srcOrd="3" destOrd="0" presId="urn:microsoft.com/office/officeart/2005/8/layout/vList2"/>
    <dgm:cxn modelId="{7C74DABE-6953-4372-AC66-0AD7715AB60B}" type="presParOf" srcId="{7771A048-636B-4B53-AAF1-D3A275F8CA09}" destId="{8D4D32F0-3417-4D59-B88D-6E8D12424623}" srcOrd="4" destOrd="0" presId="urn:microsoft.com/office/officeart/2005/8/layout/vList2"/>
    <dgm:cxn modelId="{ED0013B7-C777-4332-BCBA-A9617D3B1806}" type="presParOf" srcId="{7771A048-636B-4B53-AAF1-D3A275F8CA09}" destId="{2F2603F0-06AB-4E95-88CA-A78CCCD8F11C}" srcOrd="5" destOrd="0" presId="urn:microsoft.com/office/officeart/2005/8/layout/vList2"/>
    <dgm:cxn modelId="{3A8998BC-0A7D-4767-80E0-7696253FC53A}" type="presParOf" srcId="{7771A048-636B-4B53-AAF1-D3A275F8CA09}" destId="{FA383F43-4E5D-4C6F-9EC5-3EFD87256ADB}" srcOrd="6" destOrd="0" presId="urn:microsoft.com/office/officeart/2005/8/layout/vList2"/>
    <dgm:cxn modelId="{BFAA3087-ABDB-4D04-A3CE-8811995E6B60}" type="presParOf" srcId="{7771A048-636B-4B53-AAF1-D3A275F8CA09}" destId="{38BD83AB-DF2C-490F-8184-CDEF1A8DCDF8}" srcOrd="7" destOrd="0" presId="urn:microsoft.com/office/officeart/2005/8/layout/vList2"/>
    <dgm:cxn modelId="{71E88DBF-3984-446A-9065-1CBACB012B18}" type="presParOf" srcId="{7771A048-636B-4B53-AAF1-D3A275F8CA09}" destId="{0F324717-A32C-435B-AD4D-B69352BADFCC}" srcOrd="8" destOrd="0" presId="urn:microsoft.com/office/officeart/2005/8/layout/vList2"/>
    <dgm:cxn modelId="{CE2E8DEF-D40F-4E8D-8B4B-19EA4CA0D6E3}" type="presParOf" srcId="{7771A048-636B-4B53-AAF1-D3A275F8CA09}" destId="{A17EB5E4-4CC2-4886-A230-3CA8740882F6}" srcOrd="9" destOrd="0" presId="urn:microsoft.com/office/officeart/2005/8/layout/vList2"/>
    <dgm:cxn modelId="{A6A14C0C-D83E-4D25-8A36-DC13EBA54CE4}" type="presParOf" srcId="{7771A048-636B-4B53-AAF1-D3A275F8CA09}" destId="{895F4A7B-9EEF-4432-AB7A-21FE8370842E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CFD296-ABBA-44B0-B57B-8E0A0685347A}">
      <dsp:nvSpPr>
        <dsp:cNvPr id="0" name=""/>
        <dsp:cNvSpPr/>
      </dsp:nvSpPr>
      <dsp:spPr>
        <a:xfrm>
          <a:off x="0" y="1143"/>
          <a:ext cx="2174239" cy="393952"/>
        </a:xfrm>
        <a:prstGeom prst="roundRect">
          <a:avLst/>
        </a:prstGeom>
        <a:solidFill>
          <a:schemeClr val="accent6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Team</a:t>
          </a:r>
        </a:p>
      </dsp:txBody>
      <dsp:txXfrm>
        <a:off x="19231" y="20374"/>
        <a:ext cx="2135777" cy="3554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3A6175-B532-4AF9-8F51-3EF3CF306F76}">
      <dsp:nvSpPr>
        <dsp:cNvPr id="0" name=""/>
        <dsp:cNvSpPr/>
      </dsp:nvSpPr>
      <dsp:spPr>
        <a:xfrm>
          <a:off x="0" y="114156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Alex Chao</a:t>
          </a:r>
        </a:p>
      </dsp:txBody>
      <dsp:txXfrm>
        <a:off x="17563" y="131719"/>
        <a:ext cx="2139114" cy="324648"/>
      </dsp:txXfrm>
    </dsp:sp>
    <dsp:sp modelId="{2DEF4E0A-454E-41B4-AFE5-723415E387EC}">
      <dsp:nvSpPr>
        <dsp:cNvPr id="0" name=""/>
        <dsp:cNvSpPr/>
      </dsp:nvSpPr>
      <dsp:spPr>
        <a:xfrm>
          <a:off x="0" y="517131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Evan Johnson</a:t>
          </a:r>
        </a:p>
      </dsp:txBody>
      <dsp:txXfrm>
        <a:off x="17563" y="534694"/>
        <a:ext cx="2139114" cy="324648"/>
      </dsp:txXfrm>
    </dsp:sp>
    <dsp:sp modelId="{8D4D32F0-3417-4D59-B88D-6E8D12424623}">
      <dsp:nvSpPr>
        <dsp:cNvPr id="0" name=""/>
        <dsp:cNvSpPr/>
      </dsp:nvSpPr>
      <dsp:spPr>
        <a:xfrm>
          <a:off x="0" y="920106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Jake Hatcher</a:t>
          </a:r>
        </a:p>
      </dsp:txBody>
      <dsp:txXfrm>
        <a:off x="17563" y="937669"/>
        <a:ext cx="2139114" cy="324648"/>
      </dsp:txXfrm>
    </dsp:sp>
    <dsp:sp modelId="{FA383F43-4E5D-4C6F-9EC5-3EFD87256ADB}">
      <dsp:nvSpPr>
        <dsp:cNvPr id="0" name=""/>
        <dsp:cNvSpPr/>
      </dsp:nvSpPr>
      <dsp:spPr>
        <a:xfrm>
          <a:off x="0" y="1323081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Mohammed Bedreddine</a:t>
          </a:r>
        </a:p>
      </dsp:txBody>
      <dsp:txXfrm>
        <a:off x="17563" y="1340644"/>
        <a:ext cx="2139114" cy="324648"/>
      </dsp:txXfrm>
    </dsp:sp>
    <dsp:sp modelId="{0F324717-A32C-435B-AD4D-B69352BADFCC}">
      <dsp:nvSpPr>
        <dsp:cNvPr id="0" name=""/>
        <dsp:cNvSpPr/>
      </dsp:nvSpPr>
      <dsp:spPr>
        <a:xfrm>
          <a:off x="0" y="1726056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Nand Kishore Sagi</a:t>
          </a:r>
        </a:p>
      </dsp:txBody>
      <dsp:txXfrm>
        <a:off x="17563" y="1743619"/>
        <a:ext cx="2139114" cy="324648"/>
      </dsp:txXfrm>
    </dsp:sp>
    <dsp:sp modelId="{895F4A7B-9EEF-4432-AB7A-21FE8370842E}">
      <dsp:nvSpPr>
        <dsp:cNvPr id="0" name=""/>
        <dsp:cNvSpPr/>
      </dsp:nvSpPr>
      <dsp:spPr>
        <a:xfrm>
          <a:off x="0" y="2129032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Rima Susan Philip</a:t>
          </a:r>
        </a:p>
      </dsp:txBody>
      <dsp:txXfrm>
        <a:off x="17563" y="2146595"/>
        <a:ext cx="2139114" cy="3246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10/28/2019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10/28/2019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gho/mortality_burden_disease/life_tables/hale_text/en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GDP: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accepted method of determining a country's level of wealth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Social Support: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"If you were in trouble, do you have relatives or friends you can count on to help you whenever you need them, or not?“</a:t>
            </a: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 Expectancy: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estimate for the healthy life expectancy represents the average number of "healthy" years a child at birth is estimated to live.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It's calculated by the WHO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based on over 100 different health factors.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Freedom: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"Are you satisfied or dissatisfied with your freedom to choose what you do with your life?"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92941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57760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4B95064-E6BF-43CD-ACBD-6363E8D9B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4114627"/>
            <a:ext cx="5956300" cy="1095056"/>
          </a:xfrm>
          <a:solidFill>
            <a:schemeClr val="tx1">
              <a:alpha val="80000"/>
            </a:schemeClr>
          </a:solidFill>
        </p:spPr>
        <p:txBody>
          <a:bodyPr vert="horz" lIns="252000" tIns="180000" rIns="180000" bIns="180000" rtlCol="0">
            <a:noAutofit/>
          </a:bodyPr>
          <a:lstStyle>
            <a:lvl1pPr marL="0" indent="0" algn="l">
              <a:buNone/>
              <a:defRPr lang="en-US">
                <a:solidFill>
                  <a:schemeClr val="bg1"/>
                </a:solidFill>
              </a:defRPr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2563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08000"/>
            <a:ext cx="11328000" cy="5183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6207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E1E0B79-3CC8-4DCF-8AEC-AC43BC9A30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1886" y="1007250"/>
            <a:ext cx="5460114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5546508-E26C-46CD-8939-D20E71BF4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999" y="1007250"/>
            <a:ext cx="5448115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55533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016231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 descr="Accent bar right&#10;">
            <a:extLst>
              <a:ext uri="{FF2B5EF4-FFF2-40B4-BE49-F238E27FC236}">
                <a16:creationId xmlns:a16="http://schemas.microsoft.com/office/drawing/2014/main" id="{3E8A46E0-47C2-4441-B7DD-F621A80F1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1016231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902C307-6561-4E11-9899-1F34830AE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4128"/>
            <a:ext cx="5448115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CD73439B-6B1B-47C5-B2B0-409015FB33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2086" y="1224128"/>
            <a:ext cx="5447914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12AC6878-44C6-4445-A225-70C0DC482E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6" y="1955731"/>
            <a:ext cx="5447914" cy="42339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6D675DA8-374F-4915-973A-53612A41FF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1943031"/>
            <a:ext cx="5447914" cy="42466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53150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5B68CA9-AC4C-4D15-9BA1-A9F1AC560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B24D8A-D8A5-4F57-A260-A4CF75FCB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14327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E50A411-2E68-4F4D-B4BC-62E87C633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2FBF39A8-0BD5-48FD-9993-F595D4F72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4063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B3A426-6D4A-4D91-ACD6-A2C25BAE44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64370" y="2033588"/>
            <a:ext cx="8863262" cy="2790825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72436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004335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B622-3B93-42C5-94AE-CEB2CFD05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7C3563-89B7-4C8E-B4D6-95218A437A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C06D1-FEC9-4DC0-96F5-390AD4FA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200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Imag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/>
          <a:lstStyle>
            <a:lvl1pPr algn="r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Imag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/>
          <a:lstStyle>
            <a:lvl1pPr algn="l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07689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15037"/>
            <a:ext cx="5472000" cy="33769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08214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12214"/>
            <a:ext cx="5472113" cy="337903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Thank You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10243100" y="6422491"/>
            <a:ext cx="1053900" cy="380860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r">
              <a:lnSpc>
                <a:spcPts val="1000"/>
              </a:lnSpc>
            </a:pPr>
            <a:r>
              <a:rPr lang="en-US" sz="2500" b="1" i="0" spc="-100" baseline="0" noProof="0" dirty="0">
                <a:solidFill>
                  <a:schemeClr val="accent1"/>
                </a:solidFill>
                <a:latin typeface="+mj-lt"/>
              </a:rPr>
              <a:t>TREY</a:t>
            </a:r>
            <a: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  <a:t> </a:t>
            </a:r>
            <a:b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</a:br>
            <a:r>
              <a:rPr lang="en-US" sz="1200" b="0" i="0" spc="14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research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6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3" r:id="rId18"/>
    <p:sldLayoutId id="2147483674" r:id="rId19"/>
    <p:sldLayoutId id="2147483654" r:id="rId20"/>
    <p:sldLayoutId id="2147483655" r:id="rId21"/>
    <p:sldLayoutId id="2147483675" r:id="rId22"/>
    <p:sldLayoutId id="2147483672" r:id="rId23"/>
    <p:sldLayoutId id="2147483676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orldhappiness.report/ed/2019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277079"/>
            <a:ext cx="9919168" cy="580921"/>
          </a:xfrm>
        </p:spPr>
        <p:txBody>
          <a:bodyPr/>
          <a:lstStyle/>
          <a:p>
            <a:r>
              <a:rPr lang="en-US" dirty="0"/>
              <a:t>A machine learning project based on the housing data of Raleigh-Durham-Cary Area.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A16FD2E-0899-471B-B682-D691BE8DE3B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76" b="3676"/>
          <a:stretch>
            <a:fillRect/>
          </a:stretch>
        </p:blipFill>
        <p:spPr>
          <a:xfrm>
            <a:off x="0" y="7679"/>
            <a:ext cx="9919168" cy="62694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13120" y="4358640"/>
            <a:ext cx="6278879" cy="1046480"/>
          </a:xfrm>
        </p:spPr>
        <p:txBody>
          <a:bodyPr/>
          <a:lstStyle/>
          <a:p>
            <a:r>
              <a:rPr lang="en-US" sz="5800" dirty="0"/>
              <a:t>The Housing Project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0D2B3C2D-8ED8-43A2-B840-F88E094927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877828"/>
              </p:ext>
            </p:extLst>
          </p:nvPr>
        </p:nvGraphicFramePr>
        <p:xfrm>
          <a:off x="10017759" y="762000"/>
          <a:ext cx="2174239" cy="396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D8853382-1133-4EC8-B6DE-0671B411DC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0165873"/>
              </p:ext>
            </p:extLst>
          </p:nvPr>
        </p:nvGraphicFramePr>
        <p:xfrm>
          <a:off x="10017760" y="1270000"/>
          <a:ext cx="2174240" cy="2602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237CF7C-C09A-4A05-AE3E-D90E3B3499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7AEBF3-97F5-41C6-AB9D-351457BB46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Closing Insights.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92A770-1384-4BAB-9C7D-C467244F4C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Conclusion and key take away from the 4 years data.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6F91A2-F9B2-4801-8237-30EB6FE30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00004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502220"/>
            <a:ext cx="6070400" cy="4730180"/>
          </a:xfrm>
        </p:spPr>
        <p:txBody>
          <a:bodyPr/>
          <a:lstStyle/>
          <a:p>
            <a:endParaRPr lang="en-US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51296" y="4169054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6063" y="2671064"/>
            <a:ext cx="5486645" cy="987083"/>
          </a:xfrm>
        </p:spPr>
        <p:txBody>
          <a:bodyPr/>
          <a:lstStyle/>
          <a:p>
            <a:r>
              <a:rPr lang="en-US" sz="4000" dirty="0"/>
              <a:t>Insights.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719998" y="3705086"/>
            <a:ext cx="5472002" cy="474441"/>
          </a:xfrm>
        </p:spPr>
        <p:txBody>
          <a:bodyPr/>
          <a:lstStyle/>
          <a:p>
            <a:r>
              <a:rPr lang="en-US" dirty="0"/>
              <a:t>Top Insights from the World Happiness Data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22AAEF1-2B85-433F-AD2F-4E82D3D5E4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923803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B697D8B0-347A-41D5-A7BF-587DEFD354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5821" y="2785241"/>
            <a:ext cx="4246179" cy="1051035"/>
          </a:xfrm>
        </p:spPr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FEC58D2B-3BCA-4E18-905C-6A004E8F54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4721" y="6377836"/>
            <a:ext cx="7590920" cy="487362"/>
          </a:xfrm>
        </p:spPr>
        <p:txBody>
          <a:bodyPr/>
          <a:lstStyle/>
          <a:p>
            <a:r>
              <a:rPr lang="en-US" dirty="0"/>
              <a:t>For additional info visit &gt; </a:t>
            </a:r>
            <a:r>
              <a:rPr lang="en-US" dirty="0">
                <a:hlinkClick r:id="rId2"/>
              </a:rPr>
              <a:t>https://worldhappiness.report/ed/2019/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98A7D-ACAE-424E-A053-A9E58D5B11F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370638"/>
            <a:ext cx="431800" cy="433387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0E1680-28F1-4306-A64F-107F88756C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76361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69D7BA5A-C665-40B7-B8D9-E8B36E1108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219" b="1219"/>
          <a:stretch>
            <a:fillRect/>
          </a:stretch>
        </p:blipFill>
        <p:spPr>
          <a:xfrm>
            <a:off x="0" y="0"/>
            <a:ext cx="9780588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8415" y="1975207"/>
            <a:ext cx="5493586" cy="1671760"/>
          </a:xfrm>
        </p:spPr>
        <p:txBody>
          <a:bodyPr/>
          <a:lstStyle/>
          <a:p>
            <a:r>
              <a:rPr lang="en-US" dirty="0"/>
              <a:t>Data.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8414" y="3646967"/>
            <a:ext cx="5493586" cy="1052624"/>
          </a:xfrm>
        </p:spPr>
        <p:txBody>
          <a:bodyPr/>
          <a:lstStyle/>
          <a:p>
            <a:r>
              <a:rPr lang="en-US" dirty="0"/>
              <a:t>Source | Cleanup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72373"/>
            <a:ext cx="11340000" cy="1000827"/>
          </a:xfrm>
        </p:spPr>
        <p:txBody>
          <a:bodyPr/>
          <a:lstStyle/>
          <a:p>
            <a:r>
              <a:rPr lang="en-US" sz="4000" dirty="0"/>
              <a:t>Source | Extraction | Cleanup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363438"/>
            <a:ext cx="11339513" cy="485210"/>
          </a:xfrm>
        </p:spPr>
        <p:txBody>
          <a:bodyPr/>
          <a:lstStyle/>
          <a:p>
            <a:r>
              <a:rPr lang="en-US" b="1" dirty="0"/>
              <a:t>Data Source : Zillow.com</a:t>
            </a:r>
            <a:r>
              <a:rPr lang="en-US" dirty="0"/>
              <a:t>| </a:t>
            </a:r>
            <a:r>
              <a:rPr lang="en-US" b="1" dirty="0"/>
              <a:t>Datasets (csv):</a:t>
            </a:r>
            <a:br>
              <a:rPr lang="en-US" dirty="0"/>
            </a:b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65E93D-09FF-42EE-B9DD-750638966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1799" y="2100317"/>
            <a:ext cx="5217161" cy="9094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442934"/>
            <a:ext cx="5472000" cy="360000"/>
          </a:xfrm>
        </p:spPr>
        <p:txBody>
          <a:bodyPr/>
          <a:lstStyle/>
          <a:p>
            <a:r>
              <a:rPr lang="en-US" dirty="0"/>
              <a:t>Extraction &amp; Transform | Data Munging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50768"/>
            <a:ext cx="5472000" cy="1366867"/>
          </a:xfrm>
        </p:spPr>
        <p:txBody>
          <a:bodyPr/>
          <a:lstStyle/>
          <a:p>
            <a:pPr marL="266700" lvl="1" indent="-266700">
              <a:spcBef>
                <a:spcPts val="1000"/>
              </a:spcBef>
            </a:pPr>
            <a:r>
              <a:rPr lang="en-US" b="1" dirty="0">
                <a:solidFill>
                  <a:schemeClr val="tx1"/>
                </a:solidFill>
              </a:rPr>
              <a:t>Extracted </a:t>
            </a:r>
          </a:p>
          <a:p>
            <a:pPr marL="266700" lvl="1" indent="-266700">
              <a:spcBef>
                <a:spcPts val="1000"/>
              </a:spcBef>
            </a:pPr>
            <a:r>
              <a:rPr lang="en-US" b="1" dirty="0">
                <a:solidFill>
                  <a:schemeClr val="tx1"/>
                </a:solidFill>
              </a:rPr>
              <a:t>Transformation </a:t>
            </a:r>
            <a:r>
              <a:rPr lang="en-US" dirty="0">
                <a:solidFill>
                  <a:schemeClr val="tx1"/>
                </a:solidFill>
              </a:rPr>
              <a:t>included basic cleanup, renaming of columns to match all the datasets, removal of unnecessary columns, characters &amp; blank records.</a:t>
            </a:r>
          </a:p>
          <a:p>
            <a:pPr marL="266700" lvl="1" indent="0">
              <a:buNone/>
            </a:pP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563457-1EC8-4978-BCCB-AFD88C9ED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42451" y="0"/>
            <a:ext cx="4972399" cy="6858000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18100" y="3102328"/>
            <a:ext cx="1984175" cy="768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876893"/>
            <a:ext cx="6641900" cy="866307"/>
          </a:xfrm>
        </p:spPr>
        <p:txBody>
          <a:bodyPr/>
          <a:lstStyle/>
          <a:p>
            <a:r>
              <a:rPr lang="en-US" dirty="0"/>
              <a:t>The features.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18334" y="2621281"/>
            <a:ext cx="6641626" cy="465095"/>
          </a:xfrm>
        </p:spPr>
        <p:txBody>
          <a:bodyPr/>
          <a:lstStyle/>
          <a:p>
            <a:r>
              <a:rPr lang="en-US" dirty="0"/>
              <a:t>The features on which the models were trained to predict price.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99321" y="3281680"/>
            <a:ext cx="6560679" cy="3182430"/>
          </a:xfrm>
        </p:spPr>
        <p:txBody>
          <a:bodyPr/>
          <a:lstStyle/>
          <a:p>
            <a:r>
              <a:rPr lang="en-US" dirty="0"/>
              <a:t># of bedrooms</a:t>
            </a:r>
          </a:p>
          <a:p>
            <a:r>
              <a:rPr lang="en-US" dirty="0"/>
              <a:t># of bathrooms</a:t>
            </a:r>
          </a:p>
          <a:p>
            <a:r>
              <a:rPr lang="en-US" dirty="0"/>
              <a:t># of total Rooms</a:t>
            </a:r>
          </a:p>
          <a:p>
            <a:r>
              <a:rPr lang="en-US" dirty="0"/>
              <a:t>Total </a:t>
            </a:r>
            <a:r>
              <a:rPr lang="en-US" dirty="0" err="1"/>
              <a:t>Sq</a:t>
            </a:r>
            <a:r>
              <a:rPr lang="en-US" dirty="0"/>
              <a:t> Footage</a:t>
            </a:r>
          </a:p>
          <a:p>
            <a:r>
              <a:rPr lang="en-US" dirty="0"/>
              <a:t>Latitude</a:t>
            </a:r>
          </a:p>
          <a:p>
            <a:r>
              <a:rPr lang="en-US" dirty="0"/>
              <a:t>Longitude</a:t>
            </a:r>
          </a:p>
          <a:p>
            <a:r>
              <a:rPr lang="en-US" dirty="0"/>
              <a:t>Lot Size </a:t>
            </a:r>
            <a:r>
              <a:rPr lang="en-US" dirty="0" err="1"/>
              <a:t>Sq</a:t>
            </a:r>
            <a:r>
              <a:rPr lang="en-US" dirty="0"/>
              <a:t> Footage</a:t>
            </a:r>
          </a:p>
          <a:p>
            <a:r>
              <a:rPr lang="en-US" dirty="0"/>
              <a:t>Tax Assessment</a:t>
            </a:r>
          </a:p>
          <a:p>
            <a:r>
              <a:rPr lang="en-US" dirty="0"/>
              <a:t>Year Built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35E3CE9E-B03C-CB4B-A83A-D3265C7A05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4364682" y="0"/>
            <a:ext cx="10325528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00" y="2854960"/>
            <a:ext cx="5193459" cy="1259666"/>
          </a:xfrm>
        </p:spPr>
        <p:txBody>
          <a:bodyPr/>
          <a:lstStyle/>
          <a:p>
            <a:r>
              <a:rPr lang="en-US" dirty="0"/>
              <a:t>Design.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972F17A-D965-40B9-8ABB-C634072DBC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4110761"/>
            <a:ext cx="5191759" cy="877800"/>
          </a:xfrm>
        </p:spPr>
        <p:txBody>
          <a:bodyPr/>
          <a:lstStyle/>
          <a:p>
            <a:r>
              <a:rPr lang="en-US" dirty="0"/>
              <a:t>Design Overview  &amp; Approach.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Design Overview 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136185"/>
            <a:ext cx="11339513" cy="391239"/>
          </a:xfrm>
        </p:spPr>
        <p:txBody>
          <a:bodyPr/>
          <a:lstStyle/>
          <a:p>
            <a:r>
              <a:rPr lang="en-US" sz="2400" dirty="0"/>
              <a:t>        STACK:       </a:t>
            </a:r>
            <a:r>
              <a:rPr lang="en-US" sz="2400" b="1" dirty="0"/>
              <a:t>JavaScript - Python - Flask - SQLite</a:t>
            </a:r>
          </a:p>
          <a:p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65E93D-09FF-42EE-B9DD-750638966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1215" y="1695499"/>
            <a:ext cx="7220704" cy="9120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9440" y="2062479"/>
            <a:ext cx="1879600" cy="294641"/>
          </a:xfrm>
        </p:spPr>
        <p:txBody>
          <a:bodyPr/>
          <a:lstStyle/>
          <a:p>
            <a:r>
              <a:rPr lang="en-US" dirty="0"/>
              <a:t>Front End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577460"/>
            <a:ext cx="1459132" cy="1330062"/>
          </a:xfrm>
        </p:spPr>
        <p:txBody>
          <a:bodyPr/>
          <a:lstStyle/>
          <a:p>
            <a:pPr lvl="1"/>
            <a:r>
              <a:rPr lang="en-US" dirty="0"/>
              <a:t>HTML/CSS</a:t>
            </a:r>
          </a:p>
          <a:p>
            <a:pPr lvl="1"/>
            <a:r>
              <a:rPr lang="en-US" dirty="0"/>
              <a:t>Bootstrap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563457-1EC8-4978-BCCB-AFD88C9ED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0845" y="2020028"/>
            <a:ext cx="1190577" cy="423431"/>
          </a:xfrm>
        </p:spPr>
        <p:txBody>
          <a:bodyPr/>
          <a:lstStyle/>
          <a:p>
            <a:r>
              <a:rPr lang="en-US" dirty="0"/>
              <a:t>Server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50844" y="2577459"/>
            <a:ext cx="1984171" cy="990281"/>
          </a:xfrm>
        </p:spPr>
        <p:txBody>
          <a:bodyPr/>
          <a:lstStyle/>
          <a:p>
            <a:r>
              <a:rPr lang="en-US" sz="1600" dirty="0"/>
              <a:t>Python</a:t>
            </a:r>
            <a:endParaRPr lang="en-US" dirty="0"/>
          </a:p>
          <a:p>
            <a:pPr lvl="1"/>
            <a:r>
              <a:rPr lang="en-US" dirty="0"/>
              <a:t>Flask powered RESTful API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614F41-2473-4456-90A8-804AB3828E10}"/>
              </a:ext>
            </a:extLst>
          </p:cNvPr>
          <p:cNvSpPr txBox="1"/>
          <p:nvPr/>
        </p:nvSpPr>
        <p:spPr>
          <a:xfrm>
            <a:off x="6456982" y="1982156"/>
            <a:ext cx="1906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 End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8E9C8C-7BD3-4A9C-856C-22CF451CC514}"/>
              </a:ext>
            </a:extLst>
          </p:cNvPr>
          <p:cNvSpPr txBox="1"/>
          <p:nvPr/>
        </p:nvSpPr>
        <p:spPr>
          <a:xfrm>
            <a:off x="6456981" y="2596675"/>
            <a:ext cx="12138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SQLite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AC4AD95-73A6-43A1-86B7-23AB65241453}"/>
              </a:ext>
            </a:extLst>
          </p:cNvPr>
          <p:cNvSpPr txBox="1"/>
          <p:nvPr/>
        </p:nvSpPr>
        <p:spPr>
          <a:xfrm>
            <a:off x="521215" y="3691502"/>
            <a:ext cx="13699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JS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libraries</a:t>
            </a:r>
            <a:endParaRPr lang="en-US" sz="20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BEB77D-90CD-47D4-9421-31C1EFF1A10B}"/>
              </a:ext>
            </a:extLst>
          </p:cNvPr>
          <p:cNvSpPr txBox="1"/>
          <p:nvPr/>
        </p:nvSpPr>
        <p:spPr>
          <a:xfrm>
            <a:off x="683491" y="4166803"/>
            <a:ext cx="138912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D3.js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Plotly.js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Chart.js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jQuery.js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5" name="Arrow: Curved Left 24">
            <a:extLst>
              <a:ext uri="{FF2B5EF4-FFF2-40B4-BE49-F238E27FC236}">
                <a16:creationId xmlns:a16="http://schemas.microsoft.com/office/drawing/2014/main" id="{C5940C81-7B4D-4EF1-953B-842AB4CFB0E5}"/>
              </a:ext>
            </a:extLst>
          </p:cNvPr>
          <p:cNvSpPr/>
          <p:nvPr/>
        </p:nvSpPr>
        <p:spPr>
          <a:xfrm>
            <a:off x="2010511" y="3176522"/>
            <a:ext cx="570128" cy="990281"/>
          </a:xfrm>
          <a:prstGeom prst="curvedLeftArrow">
            <a:avLst>
              <a:gd name="adj1" fmla="val 25000"/>
              <a:gd name="adj2" fmla="val 50000"/>
              <a:gd name="adj3" fmla="val 2230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636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3333652-CE1B-44A3-BFD0-9D817F75C3D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0" y="0"/>
            <a:ext cx="7850146" cy="680335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F566F04-3060-4BE6-808D-B74407872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26923" y="2422346"/>
            <a:ext cx="5665076" cy="1804985"/>
          </a:xfrm>
        </p:spPr>
        <p:txBody>
          <a:bodyPr/>
          <a:lstStyle/>
          <a:p>
            <a:r>
              <a:rPr lang="en-US" dirty="0"/>
              <a:t>Demo.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251D4B-C811-4DDA-A4CE-A34EC916FB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26923" y="4227331"/>
            <a:ext cx="5665077" cy="1032740"/>
          </a:xfrm>
        </p:spPr>
        <p:txBody>
          <a:bodyPr/>
          <a:lstStyle/>
          <a:p>
            <a:r>
              <a:rPr lang="en-US" dirty="0"/>
              <a:t>Recorded demo of the app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4A5F0E-0334-4E25-8080-15261D226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9322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7D245-8CF1-41E4-8766-F8A7B5BA4F79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E36D5-0ABF-41FC-B2AC-E3F01C783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283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2F691A8-9B48-426B-BB05-8285F5BCF42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5217" b="15217"/>
          <a:stretch>
            <a:fillRect/>
          </a:stretch>
        </p:blipFill>
        <p:spPr>
          <a:xfrm>
            <a:off x="0" y="22224"/>
            <a:ext cx="9337040" cy="683577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962CDFA-CF61-4330-A426-66E2EBC32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5040" y="2811053"/>
            <a:ext cx="4886960" cy="1261295"/>
          </a:xfrm>
        </p:spPr>
        <p:txBody>
          <a:bodyPr/>
          <a:lstStyle/>
          <a:p>
            <a:r>
              <a:rPr lang="en-US" sz="4400" dirty="0"/>
              <a:t> Deployment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162BCAC-8E1B-4183-BDA6-A07BCEDE3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1680" y="4072348"/>
            <a:ext cx="5100320" cy="1261295"/>
          </a:xfrm>
        </p:spPr>
        <p:txBody>
          <a:bodyPr/>
          <a:lstStyle/>
          <a:p>
            <a:r>
              <a:rPr lang="en-US" dirty="0"/>
              <a:t>The app is live on Heroku.</a:t>
            </a:r>
          </a:p>
          <a:p>
            <a:r>
              <a:rPr lang="en-US" dirty="0"/>
              <a:t>Can be accessed using the link 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58B977-4163-454F-ADDC-86CB027ED44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370638"/>
            <a:ext cx="431800" cy="433387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2C3E53-01EC-4366-9245-079DC356F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8160" y="5333643"/>
            <a:ext cx="2783840" cy="693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25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0_Bright business presentation_AAS_v3" id="{57D58BC9-3F05-45D4-81CD-7BA898B4CAAD}" vid="{0F92AA19-00D6-4C71-B13F-219D7994A0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F90D0D0-7C1D-47FF-A2F0-9937AA567A3D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EDB5DD7-8DCC-4069-9EB3-5D09818665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8E15EA0-2F38-456B-B156-038699A5D17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Bright business presentation</Template>
  <TotalTime>0</TotalTime>
  <Words>318</Words>
  <Application>Microsoft Office PowerPoint</Application>
  <PresentationFormat>Widescreen</PresentationFormat>
  <Paragraphs>74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Candara</vt:lpstr>
      <vt:lpstr>Corbel</vt:lpstr>
      <vt:lpstr>Times New Roman</vt:lpstr>
      <vt:lpstr>Office Theme</vt:lpstr>
      <vt:lpstr>The Housing Project</vt:lpstr>
      <vt:lpstr>Data.</vt:lpstr>
      <vt:lpstr>Source | Extraction | Cleanup</vt:lpstr>
      <vt:lpstr>The features.</vt:lpstr>
      <vt:lpstr>Design.</vt:lpstr>
      <vt:lpstr>Design Overview .</vt:lpstr>
      <vt:lpstr>Demo.</vt:lpstr>
      <vt:lpstr>PowerPoint Presentation</vt:lpstr>
      <vt:lpstr> Deployment</vt:lpstr>
      <vt:lpstr>Closing Insights.</vt:lpstr>
      <vt:lpstr>Insights.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2019-09-23T23:31:50Z</dcterms:created>
  <dcterms:modified xsi:type="dcterms:W3CDTF">2019-10-29T20:34:48Z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